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80" r:id="rId7"/>
    <p:sldId id="266" r:id="rId8"/>
    <p:sldId id="267" r:id="rId9"/>
    <p:sldId id="279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D51"/>
    <a:srgbClr val="0D8697"/>
    <a:srgbClr val="C6247A"/>
    <a:srgbClr val="C52378"/>
    <a:srgbClr val="98124D"/>
    <a:srgbClr val="853E5B"/>
    <a:srgbClr val="F94900"/>
    <a:srgbClr val="613125"/>
    <a:srgbClr val="AC187B"/>
    <a:srgbClr val="542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6433" autoAdjust="0"/>
  </p:normalViewPr>
  <p:slideViewPr>
    <p:cSldViewPr snapToGrid="0">
      <p:cViewPr>
        <p:scale>
          <a:sx n="60" d="100"/>
          <a:sy n="60" d="100"/>
        </p:scale>
        <p:origin x="-177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3" Type="http://schemas.openxmlformats.org/officeDocument/2006/relationships/image" Target="../media/image41.jpeg"/><Relationship Id="rId21" Type="http://schemas.openxmlformats.org/officeDocument/2006/relationships/image" Target="../media/image59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" Type="http://schemas.openxmlformats.org/officeDocument/2006/relationships/image" Target="../media/image5.jpe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117425"/>
            <a:ext cx="1014406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18816" y="1017159"/>
            <a:ext cx="53202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ГПОУ ТО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Новомосковский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техникум пищевых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биотехнологий»</a:t>
            </a:r>
            <a:endParaRPr lang="ru-RU" sz="3200" b="1" dirty="0" smtClean="0">
              <a:ln w="1905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1570" y="3234436"/>
            <a:ext cx="462833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Знакомой улицей Дзержинского иду,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Аллея клёнов и берёз,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Всегда я в техникум свой захожу,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Мой город, мой Новомосковск</a:t>
            </a:r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2" y="861985"/>
            <a:ext cx="1656184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28" y="3079262"/>
            <a:ext cx="4099534" cy="321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58084" y="552597"/>
            <a:ext cx="5899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77023" y="1452884"/>
            <a:ext cx="4851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и одежда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неотделимы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от друга. С самого далёкого прошлого и до наших дней одежда является постоянным спутником человека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0476"/>
            <a:ext cx="3777023" cy="3008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54" y="2811720"/>
            <a:ext cx="3975921" cy="2205757"/>
          </a:xfrm>
          <a:prstGeom prst="rect">
            <a:avLst/>
          </a:prstGeom>
        </p:spPr>
      </p:pic>
      <p:pic>
        <p:nvPicPr>
          <p:cNvPr id="4098" name="Picture 2" descr="https://sun9-9.userapi.com/c857724/v857724737/1c2ce6/rxKS3cE3OM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9" y="2811720"/>
            <a:ext cx="2220446" cy="417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9.userapi.com/c813024/v813024737/70e12/IfCsrZFQhz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54" y="4821464"/>
            <a:ext cx="3975920" cy="21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45.userapi.com/c857236/v857236150/159b79/T__n03oW7G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4811"/>
            <a:ext cx="3200401" cy="247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D:\Фотографии ГПОУ ТО НТПБ\16.02.21 Профориентация-все специальности и профессии\DSCN920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243"/>
            <a:ext cx="2283658" cy="194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Фотографии ГПОУ ТО НТПБ\16.02.21 Профориентация-все специальности и профессии\DSCN920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9" y="-144463"/>
            <a:ext cx="1606062" cy="1969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0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55343"/>
              </p:ext>
            </p:extLst>
          </p:nvPr>
        </p:nvGraphicFramePr>
        <p:xfrm>
          <a:off x="850006" y="583061"/>
          <a:ext cx="7611414" cy="690521"/>
        </p:xfrm>
        <a:graphic>
          <a:graphicData uri="http://schemas.openxmlformats.org/drawingml/2006/table">
            <a:tbl>
              <a:tblPr/>
              <a:tblGrid>
                <a:gridCol w="7611414"/>
              </a:tblGrid>
              <a:tr h="690521">
                <a:tc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коллектив</a:t>
                      </a:r>
                      <a:endParaRPr lang="ru-RU" sz="32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89530"/>
            <a:ext cx="2237667" cy="1429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62" y="1151737"/>
            <a:ext cx="1809029" cy="13567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90" y="1159983"/>
            <a:ext cx="1801398" cy="1351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3" y="2354535"/>
            <a:ext cx="1823951" cy="13679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09834"/>
            <a:ext cx="2769236" cy="154546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91" y="1151374"/>
            <a:ext cx="2658684" cy="14645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29" y="3699033"/>
            <a:ext cx="2062509" cy="15468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67" y="3744984"/>
            <a:ext cx="2728308" cy="15009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68" y="2365787"/>
            <a:ext cx="1793947" cy="13454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97" y="2431906"/>
            <a:ext cx="2616378" cy="14328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7373"/>
            <a:ext cx="2237667" cy="13500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40" y="1150077"/>
            <a:ext cx="1861751" cy="13963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98" y="2295391"/>
            <a:ext cx="1885924" cy="141444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04" y="5027704"/>
            <a:ext cx="1803092" cy="19608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51" y="3716393"/>
            <a:ext cx="2028732" cy="152154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26" y="3703072"/>
            <a:ext cx="2057123" cy="15428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8314"/>
            <a:ext cx="2459170" cy="18443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175" y="5237942"/>
            <a:ext cx="1649171" cy="17506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35" y="5094050"/>
            <a:ext cx="2353240" cy="1894528"/>
          </a:xfrm>
          <a:prstGeom prst="rect">
            <a:avLst/>
          </a:prstGeom>
        </p:spPr>
      </p:pic>
      <p:pic>
        <p:nvPicPr>
          <p:cNvPr id="4098" name="Picture 2" descr="https://pbs.twimg.com/media/DUYse4uW4AAlHRP.jpg:lar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95" y="5053146"/>
            <a:ext cx="1595689" cy="193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-421107"/>
            <a:ext cx="9842244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61097"/>
              </p:ext>
            </p:extLst>
          </p:nvPr>
        </p:nvGraphicFramePr>
        <p:xfrm>
          <a:off x="850006" y="2600290"/>
          <a:ext cx="7456867" cy="1017648"/>
        </p:xfrm>
        <a:graphic>
          <a:graphicData uri="http://schemas.openxmlformats.org/drawingml/2006/table">
            <a:tbl>
              <a:tblPr/>
              <a:tblGrid>
                <a:gridCol w="7456867"/>
              </a:tblGrid>
              <a:tr h="1017648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Учимся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2029819"/>
            <a:ext cx="3264824" cy="2161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95" y="-421107"/>
            <a:ext cx="2738553" cy="2448651"/>
          </a:xfrm>
          <a:prstGeom prst="rect">
            <a:avLst/>
          </a:prstGeom>
        </p:spPr>
      </p:pic>
      <p:pic>
        <p:nvPicPr>
          <p:cNvPr id="2050" name="Picture 2" descr="http://nmsk-school-six.moy.su/_nw/8/246706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5" y="4191448"/>
            <a:ext cx="3264824" cy="252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olpred.hub71.ru/wp-content/uploads/2016/11/IMG_2027-768x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7" y="-421107"/>
            <a:ext cx="3667421" cy="24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msk-school-six.moy.su/_nw/8/098718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49" y="4227720"/>
            <a:ext cx="3008942" cy="24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gpoutontpb.ru/wp-content/uploads/2018/04/2-1024x7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5" y="-421106"/>
            <a:ext cx="3436270" cy="245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92" y="1971621"/>
            <a:ext cx="3332776" cy="2256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91" y="4227721"/>
            <a:ext cx="3568478" cy="24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5" y="-261939"/>
            <a:ext cx="10135321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752993"/>
              </p:ext>
            </p:extLst>
          </p:nvPr>
        </p:nvGraphicFramePr>
        <p:xfrm>
          <a:off x="1249252" y="501036"/>
          <a:ext cx="5100032" cy="822102"/>
        </p:xfrm>
        <a:graphic>
          <a:graphicData uri="http://schemas.openxmlformats.org/drawingml/2006/table">
            <a:tbl>
              <a:tblPr/>
              <a:tblGrid>
                <a:gridCol w="5100032"/>
              </a:tblGrid>
              <a:tr h="822102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Работаем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76" name="Picture 4" descr="http://school4nmsk.narod.ru/ANEW716/001-Imag__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16" y="4027729"/>
            <a:ext cx="3664729" cy="283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chool4nmsk.narod.ru/ANEW536/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74" y="-261938"/>
            <a:ext cx="2673976" cy="389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68.userapi.com/c858132/v858132150/1c40e3/NC-C127NN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38" y="-261939"/>
            <a:ext cx="4049907" cy="23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274" y="3582051"/>
            <a:ext cx="3019528" cy="32759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138" y="1971620"/>
            <a:ext cx="4049907" cy="2056109"/>
          </a:xfrm>
          <a:prstGeom prst="rect">
            <a:avLst/>
          </a:prstGeom>
        </p:spPr>
      </p:pic>
      <p:pic>
        <p:nvPicPr>
          <p:cNvPr id="15" name="Picture 4" descr="https://ttecr.ru/img/meropriyatiya/2015/february/26.02.1/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253" y="4273088"/>
            <a:ext cx="3451063" cy="25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97" y="2536685"/>
            <a:ext cx="1871717" cy="24956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02" y="1488831"/>
            <a:ext cx="3498944" cy="1591728"/>
          </a:xfrm>
          <a:prstGeom prst="rect">
            <a:avLst/>
          </a:prstGeom>
        </p:spPr>
      </p:pic>
      <p:pic>
        <p:nvPicPr>
          <p:cNvPr id="3084" name="Picture 12" descr="https://pbs.twimg.com/media/EIxQg00W4AAgCS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01" y="2677670"/>
            <a:ext cx="2155968" cy="215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8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4" y="22483"/>
            <a:ext cx="10007886" cy="707258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80396"/>
              </p:ext>
            </p:extLst>
          </p:nvPr>
        </p:nvGraphicFramePr>
        <p:xfrm>
          <a:off x="2034862" y="3314665"/>
          <a:ext cx="3886277" cy="1140946"/>
        </p:xfrm>
        <a:graphic>
          <a:graphicData uri="http://schemas.openxmlformats.org/drawingml/2006/table">
            <a:tbl>
              <a:tblPr/>
              <a:tblGrid>
                <a:gridCol w="3886277"/>
              </a:tblGrid>
              <a:tr h="1140946"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Отдыхаем</a:t>
                      </a:r>
                      <a:endParaRPr lang="ru-RU" sz="44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http://www.nmosktoday.ru/news_images/anons/36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1" y="22483"/>
            <a:ext cx="2941007" cy="240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2.zoon.ru/preview/amSybFMWQ7RCzdTlDKOQfA/2400x1500x75/1/7/f/original_5556357e40c088917a8c7c10_5769473b378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139" y="0"/>
            <a:ext cx="3810633" cy="243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bycJvfXUAAj8bh.jpg:lar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114" y="22483"/>
            <a:ext cx="3231905" cy="24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28.userapi.com/c841625/v841625756/60aee/7ySM7EYFmm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84" y="2432353"/>
            <a:ext cx="4163287" cy="191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26.userapi.com/c627716/v627716846/3b960/i22T3Dsd9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31" y="4439721"/>
            <a:ext cx="2750481" cy="26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3" y="2227068"/>
            <a:ext cx="2757800" cy="2442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13" y="4439721"/>
            <a:ext cx="3189822" cy="2655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15" y="4352217"/>
            <a:ext cx="4034657" cy="2742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25" y="2026115"/>
            <a:ext cx="2595804" cy="15715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29" y="2054597"/>
            <a:ext cx="2005567" cy="150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39"/>
            <a:ext cx="9753600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7252" y="875763"/>
            <a:ext cx="709159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Приходите к нам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учиться!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добрый день и в добрый час.                                             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научим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вас трудиться,                                                                                                 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с душой мы встретим вас!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6" name="Picture 6" descr="http://school2-nmsk.ucoz.org/_nw/5/90874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34546"/>
            <a:ext cx="4015205" cy="368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444" y="3234546"/>
            <a:ext cx="4225833" cy="3684561"/>
          </a:xfrm>
          <a:prstGeom prst="rect">
            <a:avLst/>
          </a:prstGeom>
        </p:spPr>
      </p:pic>
      <p:pic>
        <p:nvPicPr>
          <p:cNvPr id="14" name="Picture 8" descr="https://pbs.twimg.com/media/D3Yj1O6W4AARzh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492" y="3234546"/>
            <a:ext cx="3364090" cy="368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30009"/>
            <a:ext cx="9753600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16184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776" y="875763"/>
            <a:ext cx="880085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2023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году ГПОУ ТО «НТПБ»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предлагает обучение  по следующим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специальностям/профессиям</a:t>
            </a:r>
            <a:r>
              <a:rPr lang="en-US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на базе 9 классов:</a:t>
            </a:r>
            <a:endParaRPr lang="ru-RU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lvl="0"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- Повар, кондитер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Пекарь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 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Коммерция (по отраслям) – </a:t>
            </a: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25; </a:t>
            </a:r>
            <a:endParaRPr lang="ru-RU" b="1" i="1" kern="1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Технология парикмахерского искусства – 25;</a:t>
            </a:r>
          </a:p>
          <a:p>
            <a:pPr marL="342900" marR="11570" lvl="0" indent="-3429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Поварское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и кондитерское дело – 25.</a:t>
            </a:r>
          </a:p>
          <a:p>
            <a:pPr marL="457200" marR="11570" lvl="0" indent="-457200" algn="ctr">
              <a:spcAft>
                <a:spcPts val="600"/>
              </a:spcAft>
              <a:buFontTx/>
              <a:buChar char="-"/>
            </a:pP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 descr="F:\С розами ГПОУ ТО НТПБ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5" y="3696529"/>
            <a:ext cx="3108144" cy="35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Фотографии ГПОУ ТО НТПБ\02.02.2021 - Мастер-класс от молочников\20210202_1357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99" y="3696529"/>
            <a:ext cx="4175671" cy="3566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графии ГПОУ ТО НТПБ\21.04.21 ООО ПП Мехмаш\IMG-20210421-WA00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59" y="3645753"/>
            <a:ext cx="3314700" cy="3617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6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239"/>
            <a:ext cx="9741877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73603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6017" y="901798"/>
            <a:ext cx="7602827" cy="5024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24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Необходимы следующие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sz="24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документы: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228600">
              <a:lnSpc>
                <a:spcPct val="25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1. Заявление.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2. Документ об образовании (подлинник и копия).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4572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3. Медицинская справка -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форма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086-у.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685800" indent="-4572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4. Сертификат прививок.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5. Индивидуальная карта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ребенка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6. Фотографии   3х4 – 6 шт.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7. Характеристика.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8. Копии: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паспорт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медицинский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полис,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пенсионное  страховое </a:t>
            </a:r>
            <a:endParaRPr lang="ru-RU" b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28600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свидетельство, </a:t>
            </a:r>
            <a:r>
              <a:rPr lang="ru-RU" sz="800" kern="1400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приписное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свидетельство (юноши</a:t>
            </a: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).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endParaRPr lang="ru-RU" b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ct val="75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Иногородним предоставляется </a:t>
            </a:r>
            <a:r>
              <a:rPr lang="ru-RU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общежитие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Документы принимаются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  </a:t>
            </a:r>
            <a:r>
              <a:rPr lang="ru-RU" sz="1600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19 </a:t>
            </a: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июня по 15 августа,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 наличии свободных мест </a:t>
            </a:r>
            <a:endParaRPr lang="ru-RU" sz="800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sz="1600" b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до 25 </a:t>
            </a:r>
            <a:r>
              <a:rPr lang="ru-RU" sz="1600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ноября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50000"/>
              </a:lnSpc>
              <a:spcAft>
                <a:spcPts val="600"/>
              </a:spcAft>
            </a:pPr>
            <a:r>
              <a:rPr lang="ru-RU" b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Начало занятий с 1 сентября</a:t>
            </a:r>
            <a:endParaRPr lang="ru-RU" sz="800" kern="14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800" kern="1400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endParaRPr lang="ru-RU" sz="800" kern="140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2352"/>
            <a:ext cx="3307530" cy="2678449"/>
          </a:xfrm>
          <a:prstGeom prst="rect">
            <a:avLst/>
          </a:prstGeom>
        </p:spPr>
      </p:pic>
      <p:pic>
        <p:nvPicPr>
          <p:cNvPr id="8194" name="Picture 2" descr="http://gpoutontpb.ru/wp-content/uploads/2018/04/cropped-logo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4" y="733370"/>
            <a:ext cx="2110153" cy="188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Фотографии ГПОУ ТО НТПБ\16.02.21 Профориентация-все специальности и профессии\20210216_0937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1388" y="4128663"/>
            <a:ext cx="2650490" cy="3128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37" y="-144463"/>
            <a:ext cx="11418275" cy="825017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087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50006" y="2930080"/>
            <a:ext cx="8200209" cy="392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Адрес: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301650, Тульская область,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г. Новомосковск, ул. Дзержинского д. 25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Официальный сайт: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gpoutontpb.ru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E-mail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gpou.ntpb@tularegion.ru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Телефоны: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Директор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6-23-26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Учебная часть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6-14-63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Приемная комиссия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— (48762) 6-25-34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45015" y="998873"/>
            <a:ext cx="4906851" cy="57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      НАШИ КОНТАКТЫ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4" descr="http://gpoutontpb.ru/wp-content/uploads/2018/04/ntpb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37" y="-144463"/>
            <a:ext cx="5017475" cy="30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D:\Фотографии ГПОУ ТО НТПБ\16.02.21 Профориентация-все специальности и профессии\DSCN91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53" y="3012832"/>
            <a:ext cx="4173415" cy="4900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12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17" y="0"/>
            <a:ext cx="10575725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4400" y="1659835"/>
            <a:ext cx="68351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08361" y="768391"/>
            <a:ext cx="4727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Основные сведения</a:t>
            </a:r>
            <a:endParaRPr lang="ru-RU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8867" y="1353167"/>
            <a:ext cx="8325134" cy="448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ГПОУ ТО «НТПБ» -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динамично развивающееся инновационное образовательное учреждение.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Было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создано в городе Новомосковск в 1931 году. </a:t>
            </a:r>
            <a:endParaRPr lang="ru-RU" i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9</a:t>
            </a:r>
            <a:r>
              <a:rPr lang="en-US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2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года техникум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готовит рабочие кадры для города и страны в соответствии с социальным заказом времени. 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2023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году ГПОУ ТО «НТПБ» 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предлагает обучение  по следующим специальностям/профессиям:</a:t>
            </a: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Повар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, кондитер – 25;</a:t>
            </a:r>
          </a:p>
          <a:p>
            <a:pPr marR="11570" algn="ctr">
              <a:spcAft>
                <a:spcPts val="600"/>
              </a:spcAft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- Аппаратчик производства продуктов питания из растительного сырья </a:t>
            </a:r>
            <a:r>
              <a:rPr lang="ru-RU" sz="1600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(Пекарь; кондитер)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25;</a:t>
            </a:r>
          </a:p>
          <a:p>
            <a:pPr marL="285750" marR="11570" indent="-2857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Закройщик 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;</a:t>
            </a:r>
            <a:endParaRPr lang="ru-RU" sz="1600" b="1" i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marR="11570" indent="-2857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Коммерция </a:t>
            </a: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(по отраслям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) – 25; </a:t>
            </a:r>
            <a:endParaRPr lang="ru-RU" sz="704" b="1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171450" marR="11570" indent="-171450" algn="ctr">
              <a:spcAft>
                <a:spcPts val="600"/>
              </a:spcAft>
              <a:buFontTx/>
              <a:buChar char="-"/>
            </a:pP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Технологии индустрии красоты </a:t>
            </a:r>
            <a:r>
              <a:rPr lang="ru-RU" sz="1600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(Технология парикмахерского искусства)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–</a:t>
            </a:r>
            <a:r>
              <a:rPr lang="ru-RU" sz="1600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25;</a:t>
            </a:r>
            <a:endParaRPr lang="ru-RU" sz="704" b="1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r>
              <a:rPr lang="ru-RU" sz="16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- Поварское и кондитерское дело – 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25.</a:t>
            </a:r>
            <a:endParaRPr lang="ru-RU" sz="704" b="1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R="11570" algn="ctr">
              <a:spcAft>
                <a:spcPts val="600"/>
              </a:spcAft>
            </a:pPr>
            <a:endParaRPr lang="ru-RU" sz="704" i="1" kern="1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ru-RU" sz="704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704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59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4"/>
          <a:stretch/>
        </p:blipFill>
        <p:spPr>
          <a:xfrm>
            <a:off x="-377151" y="18470"/>
            <a:ext cx="9683262" cy="66938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5926" y="649152"/>
            <a:ext cx="629328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Уважаемые абитуриенты, дорогие выпускники 9-х и 11-х классов!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От всей души рада приветствовать вас!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В </a:t>
            </a:r>
            <a:r>
              <a:rPr lang="ru-RU" sz="1400" dirty="0">
                <a:solidFill>
                  <a:srgbClr val="002060"/>
                </a:solidFill>
              </a:rPr>
              <a:t>вашей жизни сейчас наступил очень ответственный момент: вы стоите на пороге выбора жизненного пути и, соответственно, выбора будущей профессии. Перед вами открывается много дорог и возможностей. Главная задача </a:t>
            </a:r>
            <a:r>
              <a:rPr lang="ru-RU" sz="1400" b="1" dirty="0">
                <a:solidFill>
                  <a:srgbClr val="002060"/>
                </a:solidFill>
              </a:rPr>
              <a:t>– </a:t>
            </a:r>
            <a:r>
              <a:rPr lang="ru-RU" sz="1400" dirty="0">
                <a:solidFill>
                  <a:srgbClr val="002060"/>
                </a:solidFill>
              </a:rPr>
              <a:t>определиться в своем призвании.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Выбор </a:t>
            </a:r>
            <a:r>
              <a:rPr lang="ru-RU" sz="1400" dirty="0">
                <a:solidFill>
                  <a:srgbClr val="002060"/>
                </a:solidFill>
              </a:rPr>
              <a:t>будущей профессии, поступление в техникум </a:t>
            </a:r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dirty="0">
                <a:solidFill>
                  <a:srgbClr val="002060"/>
                </a:solidFill>
              </a:rPr>
              <a:t> важнейший этап в жизни молодого человека, один из сложных вопросов, возникающих в начале жизненного пути. И очень важно принять правильное решение, выбрав именно ту профессию, которая позволит вам стать по-настоящему успешными людьми!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Сегодня </a:t>
            </a:r>
            <a:r>
              <a:rPr lang="ru-RU" sz="1400" dirty="0">
                <a:solidFill>
                  <a:srgbClr val="002060"/>
                </a:solidFill>
              </a:rPr>
              <a:t>мы создаём инновационное учреждение нового поколения, </a:t>
            </a:r>
            <a:r>
              <a:rPr lang="ru-RU" sz="1400" b="1" i="1" dirty="0">
                <a:solidFill>
                  <a:srgbClr val="002060"/>
                </a:solidFill>
              </a:rPr>
              <a:t>техникум</a:t>
            </a:r>
            <a:r>
              <a:rPr lang="ru-RU" sz="1400" dirty="0">
                <a:solidFill>
                  <a:srgbClr val="002060"/>
                </a:solidFill>
              </a:rPr>
              <a:t>, способный внедрять перспективные научные достижения в производство. 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Наше </a:t>
            </a:r>
            <a:r>
              <a:rPr lang="ru-RU" sz="1400" dirty="0">
                <a:solidFill>
                  <a:srgbClr val="002060"/>
                </a:solidFill>
              </a:rPr>
              <a:t>учреждение осуществляет качественную подготовку высококвалифицированных специалистов, востребованных на рынке труда Тульской области, мотивированных на постоянное совершенствование своих компетенций, умений и знаний.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Я </a:t>
            </a:r>
            <a:r>
              <a:rPr lang="ru-RU" sz="1400" dirty="0">
                <a:solidFill>
                  <a:srgbClr val="002060"/>
                </a:solidFill>
              </a:rPr>
              <a:t>желаю вам успехов в выборе профессии и добро пожаловать в </a:t>
            </a:r>
            <a:r>
              <a:rPr lang="ru-RU" sz="1400" dirty="0" err="1">
                <a:solidFill>
                  <a:srgbClr val="002060"/>
                </a:solidFill>
              </a:rPr>
              <a:t>Новомосковский</a:t>
            </a:r>
            <a:r>
              <a:rPr lang="ru-RU" sz="1400" dirty="0">
                <a:solidFill>
                  <a:srgbClr val="002060"/>
                </a:solidFill>
              </a:rPr>
              <a:t> техникум пищевых биотехнологий! Годы, проведенные в наших стенах, будут лучшими в вашей жизни!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	По </a:t>
            </a:r>
            <a:r>
              <a:rPr lang="ru-RU" sz="1400" b="1" dirty="0">
                <a:solidFill>
                  <a:srgbClr val="002060"/>
                </a:solidFill>
              </a:rPr>
              <a:t>всем вопросам обращайтесь в Приемную комиссию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1400" b="1" i="1" dirty="0">
                <a:solidFill>
                  <a:srgbClr val="002060"/>
                </a:solidFill>
              </a:rPr>
              <a:t>по тел.: 8 (48762) 6-25-34</a:t>
            </a:r>
            <a:endParaRPr lang="ru-RU" sz="1400" dirty="0">
              <a:solidFill>
                <a:srgbClr val="00206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С </a:t>
            </a:r>
            <a:r>
              <a:rPr lang="ru-RU" sz="1400" b="1" dirty="0">
                <a:solidFill>
                  <a:srgbClr val="002060"/>
                </a:solidFill>
              </a:rPr>
              <a:t>уважением,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директор ГПОУ ТО «НТПБ»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Наталия Ивановна Зайцева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ktovobrnauke.ru/img/images/nataliya-zayceva-direktor-gpou-to-novomoskovskiy-tehnikum-pischevyh-biotehnologiy-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4" y="845974"/>
            <a:ext cx="1955766" cy="2738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03" y="2716318"/>
            <a:ext cx="1128646" cy="11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-11112"/>
            <a:ext cx="10149011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466745"/>
              </p:ext>
            </p:extLst>
          </p:nvPr>
        </p:nvGraphicFramePr>
        <p:xfrm>
          <a:off x="1748043" y="4118044"/>
          <a:ext cx="6099420" cy="1545775"/>
        </p:xfrm>
        <a:graphic>
          <a:graphicData uri="http://schemas.openxmlformats.org/drawingml/2006/table">
            <a:tbl>
              <a:tblPr/>
              <a:tblGrid>
                <a:gridCol w="6099420"/>
              </a:tblGrid>
              <a:tr h="1545775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4856" y="618187"/>
            <a:ext cx="46492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Дорогие друзья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за горами день, когда перед вами распахнутся двери в большую жизнь.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делать дальше? Куда приложить свои силы, знания и умения.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Нет, наверное,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выбора более трудного, чем тот, что вам предстоит сделать. Трудный шаг, но его надо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пройти,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мы постараемся помочь вам, рассказав о профессиях и специальностях, которые вы можете получить в нашем учебном заведении.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http://school2-nmsk.ucoz.org/_nw/5/90874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6" y="2543908"/>
            <a:ext cx="4328788" cy="20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chool2-nmsk.ucoz.org/_nw/3/21774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5" y="-11112"/>
            <a:ext cx="4328789" cy="255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 descr="https://pbs.twimg.com/media/D3Yj1O6W4AARzh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5" y="4588310"/>
            <a:ext cx="4328790" cy="244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0"/>
            <a:ext cx="9738702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908443"/>
              </p:ext>
            </p:extLst>
          </p:nvPr>
        </p:nvGraphicFramePr>
        <p:xfrm>
          <a:off x="1415648" y="4827198"/>
          <a:ext cx="7366715" cy="1526710"/>
        </p:xfrm>
        <a:graphic>
          <a:graphicData uri="http://schemas.openxmlformats.org/drawingml/2006/table">
            <a:tbl>
              <a:tblPr/>
              <a:tblGrid>
                <a:gridCol w="7366715"/>
              </a:tblGrid>
              <a:tr h="152671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мире нет другой профессии, с работниками которой мы встречались бы так часто. Зашли в магазин, понадобились соль или спички – везде мы встречаемся с представителями торговли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34106" y="901521"/>
            <a:ext cx="4675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Коммерция </a:t>
            </a:r>
            <a:r>
              <a:rPr lang="ru-RU" sz="28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(по отраслям)</a:t>
            </a:r>
            <a:endParaRPr lang="ru-RU" sz="2800" dirty="0"/>
          </a:p>
        </p:txBody>
      </p:sp>
      <p:pic>
        <p:nvPicPr>
          <p:cNvPr id="16" name="Picture 4" descr="http://nmsk-school-six.moy.su/_nw/8/05754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8"/>
            <a:ext cx="2344614" cy="27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42" y="1699846"/>
            <a:ext cx="3817233" cy="3153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6" y="1699846"/>
            <a:ext cx="3732428" cy="3153503"/>
          </a:xfrm>
          <a:prstGeom prst="rect">
            <a:avLst/>
          </a:prstGeom>
        </p:spPr>
      </p:pic>
      <p:pic>
        <p:nvPicPr>
          <p:cNvPr id="12" name="Рисунок 11" descr="D:\Фотографии ГПОУ ТО НТПБ\16.02.21 Профориентация-все специальности и профессии\IMG-20210216-WA002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7" y="7938"/>
            <a:ext cx="2785140" cy="2702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Фотографии ГПОУ ТО НТПБ\16.02.21 Профориентация-все специальности и профессии\IMG-20210216-WA00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758"/>
            <a:ext cx="2344615" cy="2142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5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7937"/>
            <a:ext cx="9738702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424430"/>
              </p:ext>
            </p:extLst>
          </p:nvPr>
        </p:nvGraphicFramePr>
        <p:xfrm>
          <a:off x="1526826" y="1161975"/>
          <a:ext cx="7366715" cy="1526710"/>
        </p:xfrm>
        <a:graphic>
          <a:graphicData uri="http://schemas.openxmlformats.org/drawingml/2006/table">
            <a:tbl>
              <a:tblPr/>
              <a:tblGrid>
                <a:gridCol w="7366715"/>
              </a:tblGrid>
              <a:tr h="152671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Дайте</a:t>
                      </a:r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ножницы, расческу,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вам сделает причёску.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Парикмахер непременно </a:t>
                      </a:r>
                    </a:p>
                    <a:p>
                      <a:pPr algn="ctr"/>
                      <a:r>
                        <a:rPr lang="ru-RU" sz="2000" b="1" i="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Подстрижет вас современно.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56310" y="638755"/>
            <a:ext cx="7737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Технологии индустрии красоты </a:t>
            </a:r>
            <a:endParaRPr lang="ru-RU" b="1" i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ru-RU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Технология парикмахерского искусства)</a:t>
            </a:r>
            <a:endParaRPr lang="ru-RU" dirty="0"/>
          </a:p>
        </p:txBody>
      </p:sp>
      <p:pic>
        <p:nvPicPr>
          <p:cNvPr id="14" name="Рисунок 13" descr="D:\Фотографии ГПОУ ТО НТПБ\Вторая часть ДЭ\DSCN86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1161975"/>
            <a:ext cx="3563816" cy="29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Фотографии ГПОУ ТО НТПБ\12.03.2020 -Ярмарки вакансий г. Узловая, г. Кимовск\DSCN01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38" y="1161975"/>
            <a:ext cx="2965939" cy="324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Фотографии ГПОУ ТО НТПБ\Вторая часть ДЭ\DSCN86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54" y="4069183"/>
            <a:ext cx="4032739" cy="3071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Фотографии ГПОУ ТО НТПБ\ДЭ Парикмахерское искусство-21.06-24.06.2021\23.06.2021 Второй день\DSCN84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2615579"/>
            <a:ext cx="3833447" cy="45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Фотографии ГПОУ ТО НТПБ\ЦО№1_20.10.21 Профпробы\DSCN87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0" y="3823905"/>
            <a:ext cx="3610708" cy="3317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4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40" y="33162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98425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95127" y="3185948"/>
            <a:ext cx="6825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Поварское и кондитерское дело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40" y="7937"/>
            <a:ext cx="3468341" cy="2875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02" y="1"/>
            <a:ext cx="2790419" cy="28838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23" y="0"/>
            <a:ext cx="3243512" cy="2883877"/>
          </a:xfrm>
          <a:prstGeom prst="rect">
            <a:avLst/>
          </a:prstGeom>
        </p:spPr>
      </p:pic>
      <p:pic>
        <p:nvPicPr>
          <p:cNvPr id="13" name="Рисунок 12" descr="D:\Фотографии ГПОУ ТО НТПБ\16.02.21 Профориентация-все специальности и профессии\20210216_1148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40" y="2685200"/>
            <a:ext cx="1600078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Фотографии ГПОУ ТО НТПБ\16.02.21 Профориентация-все специальности и профессии\DSCN92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031" y="2883876"/>
            <a:ext cx="2133600" cy="43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D:\Фотографии ГПОУ ТО НТПБ\16.02.21 Профориентация-все специальности и профессии\DSCN919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50" y="4103078"/>
            <a:ext cx="3957181" cy="30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D:\Фотографии ГПОУ ТО НТПБ\16.02.21 Профориентация-все специальности и профессии\IMG-20210216-WA000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41" y="4103078"/>
            <a:ext cx="4140291" cy="3063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97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3085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1284" y="768041"/>
            <a:ext cx="4404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Повар, кондитер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0006" y="1390732"/>
            <a:ext cx="537820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Земля и потому ещё щедра,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 в мире существуют повара.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Благословенны их простые судьбы.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руки их, как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помыслы,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Профессия у них 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сути: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Злой человек  не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встанет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плиты.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1691"/>
            <a:ext cx="3299048" cy="28268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48" y="4161692"/>
            <a:ext cx="2700743" cy="28268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91" y="4161692"/>
            <a:ext cx="3502484" cy="28268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15" y="-144463"/>
            <a:ext cx="3652460" cy="43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463"/>
            <a:ext cx="9502275" cy="713304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804092"/>
              </p:ext>
            </p:extLst>
          </p:nvPr>
        </p:nvGraphicFramePr>
        <p:xfrm>
          <a:off x="1304149" y="4118044"/>
          <a:ext cx="7183028" cy="2009644"/>
        </p:xfrm>
        <a:graphic>
          <a:graphicData uri="http://schemas.openxmlformats.org/drawingml/2006/table">
            <a:tbl>
              <a:tblPr/>
              <a:tblGrid>
                <a:gridCol w="7183028"/>
              </a:tblGrid>
              <a:tr h="2009644">
                <a:tc>
                  <a:txBody>
                    <a:bodyPr/>
                    <a:lstStyle/>
                    <a:p>
                      <a:endParaRPr lang="ru-RU" b="1" i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AutoShape 10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tula.er.ru/media/userdata/news/2015/10/28/24a93d4bca75b7a76db01e9eb03f498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0006" y="875763"/>
            <a:ext cx="761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69724" y="1571510"/>
            <a:ext cx="4559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3059" y="480353"/>
            <a:ext cx="395265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Аппаратчик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производства продуктов питания из растительного сырья </a:t>
            </a:r>
            <a:endParaRPr lang="ru-RU" b="1" i="1" kern="14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(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Пекарь</a:t>
            </a:r>
            <a:r>
              <a:rPr lang="ru-RU" sz="1600" b="1" i="1" kern="1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; </a:t>
            </a:r>
            <a:r>
              <a:rPr lang="ru-RU" b="1" i="1" kern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кондитер)</a:t>
            </a:r>
          </a:p>
          <a:p>
            <a:pPr algn="ctr"/>
            <a:r>
              <a:rPr lang="ru-RU" sz="1600" dirty="0" smtClean="0">
                <a:solidFill>
                  <a:srgbClr val="333333"/>
                </a:solidFill>
                <a:latin typeface="Verdana"/>
              </a:rPr>
              <a:t>В </a:t>
            </a:r>
            <a:r>
              <a:rPr lang="ru-RU" sz="1600" dirty="0">
                <a:solidFill>
                  <a:srgbClr val="333333"/>
                </a:solidFill>
                <a:latin typeface="Verdana"/>
              </a:rPr>
              <a:t>жаркой печке по утрам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Выпекает булки нам.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Вкусные, хрустящие -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Булки настоящие</a:t>
            </a:r>
            <a:r>
              <a:rPr lang="ru-RU" sz="1600" dirty="0" smtClean="0">
                <a:solidFill>
                  <a:srgbClr val="333333"/>
                </a:solidFill>
                <a:latin typeface="Verdana"/>
              </a:rPr>
              <a:t>.</a:t>
            </a:r>
            <a:endParaRPr lang="ru-RU" sz="1600" dirty="0">
              <a:solidFill>
                <a:srgbClr val="333333"/>
              </a:solidFill>
              <a:latin typeface="Verdana"/>
            </a:endParaRP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Пироги и калачи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Выпекает он в печи.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Сладкие пирожные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Лепит осторожно он. 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Очень добрый и большой,</a:t>
            </a:r>
          </a:p>
          <a:p>
            <a:pPr algn="ctr"/>
            <a:r>
              <a:rPr lang="ru-RU" sz="1600" dirty="0">
                <a:solidFill>
                  <a:srgbClr val="333333"/>
                </a:solidFill>
                <a:latin typeface="Verdana"/>
              </a:rPr>
              <a:t>Пекарь все печет "с душой</a:t>
            </a:r>
            <a:r>
              <a:rPr lang="ru-RU" sz="1600" dirty="0" smtClean="0">
                <a:solidFill>
                  <a:srgbClr val="333333"/>
                </a:solidFill>
                <a:latin typeface="Verdana"/>
              </a:rPr>
              <a:t>".</a:t>
            </a:r>
            <a:r>
              <a:rPr lang="ru-RU" sz="1600" dirty="0">
                <a:solidFill>
                  <a:srgbClr val="333333"/>
                </a:solidFill>
                <a:latin typeface="Verdana"/>
              </a:rPr>
              <a:t/>
            </a:r>
            <a:br>
              <a:rPr lang="ru-RU" sz="1600" dirty="0">
                <a:solidFill>
                  <a:srgbClr val="333333"/>
                </a:solidFill>
                <a:latin typeface="Verdana"/>
              </a:rPr>
            </a:br>
            <a:endParaRPr lang="ru-RU" sz="1600" dirty="0">
              <a:solidFill>
                <a:srgbClr val="333333"/>
              </a:solidFill>
              <a:latin typeface="Verdana"/>
            </a:endParaRPr>
          </a:p>
          <a:p>
            <a:pPr algn="ctr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Рисунок 17" descr="D:\Фотографии ГПОУ ТО НТПБ\16.04.21 Мастер-класс Сосиски в тесте\IMG-20210416-WA00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13" y="-144463"/>
            <a:ext cx="4846561" cy="279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8" y="4155842"/>
            <a:ext cx="4443046" cy="2832735"/>
          </a:xfrm>
          <a:prstGeom prst="rect">
            <a:avLst/>
          </a:prstGeom>
        </p:spPr>
      </p:pic>
      <p:pic>
        <p:nvPicPr>
          <p:cNvPr id="1026" name="Picture 2" descr="C:\Users\Пользователь\Downloads\IMG-20220419-WA00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13" y="2450123"/>
            <a:ext cx="5097887" cy="453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1733</TotalTime>
  <Words>547</Words>
  <Application>Microsoft Office PowerPoint</Application>
  <PresentationFormat>Экран (4:3)</PresentationFormat>
  <Paragraphs>105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Пользователь</cp:lastModifiedBy>
  <cp:revision>196</cp:revision>
  <dcterms:created xsi:type="dcterms:W3CDTF">2013-11-19T05:52:05Z</dcterms:created>
  <dcterms:modified xsi:type="dcterms:W3CDTF">2023-06-20T01:32:49Z</dcterms:modified>
</cp:coreProperties>
</file>